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26"/>
  </p:notesMasterIdLst>
  <p:sldIdLst>
    <p:sldId id="256" r:id="rId2"/>
    <p:sldId id="339" r:id="rId3"/>
    <p:sldId id="403" r:id="rId4"/>
    <p:sldId id="344" r:id="rId5"/>
    <p:sldId id="373" r:id="rId6"/>
    <p:sldId id="405" r:id="rId7"/>
    <p:sldId id="387" r:id="rId8"/>
    <p:sldId id="348" r:id="rId9"/>
    <p:sldId id="379" r:id="rId10"/>
    <p:sldId id="388" r:id="rId11"/>
    <p:sldId id="404" r:id="rId12"/>
    <p:sldId id="347" r:id="rId13"/>
    <p:sldId id="346" r:id="rId14"/>
    <p:sldId id="395" r:id="rId15"/>
    <p:sldId id="406" r:id="rId16"/>
    <p:sldId id="341" r:id="rId17"/>
    <p:sldId id="385" r:id="rId18"/>
    <p:sldId id="386" r:id="rId19"/>
    <p:sldId id="389" r:id="rId20"/>
    <p:sldId id="392" r:id="rId21"/>
    <p:sldId id="397" r:id="rId22"/>
    <p:sldId id="390" r:id="rId23"/>
    <p:sldId id="391" r:id="rId24"/>
    <p:sldId id="400" r:id="rId25"/>
  </p:sldIdLst>
  <p:sldSz cx="9144000" cy="6858000" type="screen4x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9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CC66"/>
    <a:srgbClr val="006600"/>
    <a:srgbClr val="339933"/>
    <a:srgbClr val="339966"/>
    <a:srgbClr val="00FF00"/>
    <a:srgbClr val="0099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714" autoAdjust="0"/>
  </p:normalViewPr>
  <p:slideViewPr>
    <p:cSldViewPr>
      <p:cViewPr varScale="1">
        <p:scale>
          <a:sx n="107" d="100"/>
          <a:sy n="107" d="100"/>
        </p:scale>
        <p:origin x="-11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54" y="-108"/>
      </p:cViewPr>
      <p:guideLst>
        <p:guide orient="horz" pos="3129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FF1B7-EB2A-42E1-A85B-0ED4E98AC9F0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6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EDB93-C3EA-4A7B-AD39-04BE93F92BB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275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DAA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4EDB93-C3EA-4A7B-AD39-04BE93F92BBD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465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EDB93-C3EA-4A7B-AD39-04BE93F92BBD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429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7196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987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4395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62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21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03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54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928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68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86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72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627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591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61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B43DB-64E6-4DF4-B41B-F6E55801614D}" type="datetimeFigureOut">
              <a:rPr lang="fr-FR" smtClean="0"/>
              <a:pPr/>
              <a:t>16/03/2026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1129DBF-7374-4EAB-B5F2-435A008DFB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688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  <p:sldLayoutId id="2147484128" r:id="rId12"/>
    <p:sldLayoutId id="2147484129" r:id="rId13"/>
    <p:sldLayoutId id="2147484130" r:id="rId14"/>
    <p:sldLayoutId id="2147484131" r:id="rId15"/>
    <p:sldLayoutId id="21474841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33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448271"/>
          </a:xfrm>
        </p:spPr>
        <p:txBody>
          <a:bodyPr>
            <a:noAutofit/>
          </a:bodyPr>
          <a:lstStyle/>
          <a:p>
            <a:pPr algn="ctr"/>
            <a:r>
              <a:rPr lang="fr-FR" sz="7200" dirty="0"/>
              <a:t>PROJET </a:t>
            </a:r>
            <a:br>
              <a:rPr lang="fr-FR" sz="7200" dirty="0"/>
            </a:br>
            <a:r>
              <a:rPr lang="fr-FR" sz="7200" dirty="0"/>
              <a:t> LA VELOLYCEE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6552728" cy="3287216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sz="2000" dirty="0"/>
              <a:t> </a:t>
            </a:r>
            <a:r>
              <a:rPr lang="fr-FR" sz="2800" b="1" dirty="0"/>
              <a:t>Cité scolaire du Couserans</a:t>
            </a:r>
          </a:p>
        </p:txBody>
      </p:sp>
      <p:pic>
        <p:nvPicPr>
          <p:cNvPr id="1026" name="Picture 2" descr="C:\Users\David\AppData\Local\Microsoft\Windows\Temporary Internet Files\Content.IE5\T85AU4AJ\mountain-bike-157085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9192">
            <a:off x="2699792" y="5294410"/>
            <a:ext cx="1872208" cy="1070669"/>
          </a:xfrm>
          <a:prstGeom prst="rect">
            <a:avLst/>
          </a:prstGeom>
          <a:noFill/>
        </p:spPr>
      </p:pic>
      <p:pic>
        <p:nvPicPr>
          <p:cNvPr id="5" name="Picture 2" descr="C:\Users\David\AppData\Local\Microsoft\Windows\Temporary Internet Files\Content.IE5\T85AU4AJ\mountain-bike-157085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8616">
            <a:off x="165840" y="4907394"/>
            <a:ext cx="1872208" cy="1070669"/>
          </a:xfrm>
          <a:prstGeom prst="rect">
            <a:avLst/>
          </a:prstGeom>
          <a:noFill/>
        </p:spPr>
      </p:pic>
      <p:pic>
        <p:nvPicPr>
          <p:cNvPr id="6" name="Picture 2" descr="C:\Users\David\AppData\Local\Microsoft\Windows\Temporary Internet Files\Content.IE5\T85AU4AJ\mountain-bike-157085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75399">
            <a:off x="3801312" y="631348"/>
            <a:ext cx="1872208" cy="1070669"/>
          </a:xfrm>
          <a:prstGeom prst="rect">
            <a:avLst/>
          </a:prstGeom>
          <a:noFill/>
        </p:spPr>
      </p:pic>
      <p:pic>
        <p:nvPicPr>
          <p:cNvPr id="8" name="Picture 2" descr="C:\Users\David\AppData\Local\Microsoft\Windows\Temporary Internet Files\Content.IE5\T85AU4AJ\mountain-bike-157085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72204" flipH="1">
            <a:off x="6884450" y="5548115"/>
            <a:ext cx="1834185" cy="1070669"/>
          </a:xfrm>
          <a:prstGeom prst="rect">
            <a:avLst/>
          </a:prstGeom>
          <a:noFill/>
        </p:spPr>
      </p:pic>
      <p:pic>
        <p:nvPicPr>
          <p:cNvPr id="9" name="Picture 2" descr="C:\Users\David\AppData\Local\Microsoft\Windows\Temporary Internet Files\Content.IE5\T85AU4AJ\mountain-bike-157085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97569" flipH="1">
            <a:off x="4646537" y="5618831"/>
            <a:ext cx="1834185" cy="1070669"/>
          </a:xfrm>
          <a:prstGeom prst="rect">
            <a:avLst/>
          </a:prstGeom>
          <a:noFill/>
        </p:spPr>
      </p:pic>
      <p:pic>
        <p:nvPicPr>
          <p:cNvPr id="10" name="Picture 2" descr="C:\Users\David\AppData\Local\Microsoft\Windows\Temporary Internet Files\Content.IE5\T85AU4AJ\mountain-bike-157085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1936" flipH="1">
            <a:off x="6893794" y="939655"/>
            <a:ext cx="1834185" cy="1070669"/>
          </a:xfrm>
          <a:prstGeom prst="rect">
            <a:avLst/>
          </a:prstGeom>
          <a:noFill/>
        </p:spPr>
      </p:pic>
      <p:pic>
        <p:nvPicPr>
          <p:cNvPr id="11" name="Image 10" descr="Roue développement dura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420888"/>
            <a:ext cx="749085" cy="792088"/>
          </a:xfrm>
          <a:prstGeom prst="rect">
            <a:avLst/>
          </a:prstGeom>
        </p:spPr>
      </p:pic>
      <p:pic>
        <p:nvPicPr>
          <p:cNvPr id="12" name="Image 11" descr="Roue développement durab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620688"/>
            <a:ext cx="1430071" cy="151216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395536" y="4077072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UN PROJET POUR PROMOUVOIR L’ECO-MOBILITE AU SEIN DU LYCEE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57571DDA-319D-2A22-630D-326747511273}"/>
              </a:ext>
            </a:extLst>
          </p:cNvPr>
          <p:cNvSpPr txBox="1"/>
          <p:nvPr/>
        </p:nvSpPr>
        <p:spPr>
          <a:xfrm>
            <a:off x="132334" y="6237312"/>
            <a:ext cx="609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2023 - 2024 - 2025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7405743-4BBF-30D7-D0E2-C1375BF84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fr-FR" sz="29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OPERATION 1 : SECURITE ROUTIERE</a:t>
            </a:r>
            <a:br>
              <a:rPr kumimoji="0" lang="fr-FR" sz="29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</a:br>
            <a:r>
              <a:rPr kumimoji="0" lang="fr-FR" sz="3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</a:rPr>
              <a:t>Le forum sécurité routière</a:t>
            </a:r>
            <a:endParaRPr lang="fr-FR" sz="3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Espace réservé du contenu 4">
            <a:extLst>
              <a:ext uri="{FF2B5EF4-FFF2-40B4-BE49-F238E27FC236}">
                <a16:creationId xmlns="" xmlns:a16="http://schemas.microsoft.com/office/drawing/2014/main" id="{D05090D9-2AAD-F76F-7A11-EF3768779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523" y="1484784"/>
            <a:ext cx="5929309" cy="4457962"/>
          </a:xfrm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F084040D-A665-89C5-304A-64EA8DDBEBB8}"/>
              </a:ext>
            </a:extLst>
          </p:cNvPr>
          <p:cNvSpPr txBox="1"/>
          <p:nvPr/>
        </p:nvSpPr>
        <p:spPr>
          <a:xfrm>
            <a:off x="675765" y="5934670"/>
            <a:ext cx="7416824" cy="646331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Stand des éco-délégués, pour présenter le projet aux classes de premières de Saint-Girons (2024)</a:t>
            </a:r>
          </a:p>
        </p:txBody>
      </p:sp>
      <p:pic>
        <p:nvPicPr>
          <p:cNvPr id="7" name="Espace réservé du contenu 3" descr="image freins.jpg">
            <a:extLst>
              <a:ext uri="{FF2B5EF4-FFF2-40B4-BE49-F238E27FC236}">
                <a16:creationId xmlns="" xmlns:a16="http://schemas.microsoft.com/office/drawing/2014/main" id="{F8D33BF3-A9B0-34A6-F56C-4E4FBDF8E45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740352" y="476672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860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5DD9D4F-B692-173C-625F-89FD59C24F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OPERATION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4CAB1BF4-0C3D-609B-D208-EDDFA08E7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5" y="4050834"/>
            <a:ext cx="7560840" cy="1322382"/>
          </a:xfrm>
        </p:spPr>
        <p:txBody>
          <a:bodyPr>
            <a:normAutofit/>
          </a:bodyPr>
          <a:lstStyle/>
          <a:p>
            <a:r>
              <a:rPr lang="fr-FR" sz="2800" dirty="0" smtClean="0"/>
              <a:t>La sécurisation des abords de l’établissement</a:t>
            </a:r>
            <a:endParaRPr lang="fr-FR" sz="2800" dirty="0"/>
          </a:p>
        </p:txBody>
      </p:sp>
      <p:pic>
        <p:nvPicPr>
          <p:cNvPr id="4" name="Picture 4" descr="C:\Users\David\AppData\Local\Microsoft\Windows\Temporary Internet Files\Content.IE5\OII855GV\brain-gear-image[1].png">
            <a:extLst>
              <a:ext uri="{FF2B5EF4-FFF2-40B4-BE49-F238E27FC236}">
                <a16:creationId xmlns="" xmlns:a16="http://schemas.microsoft.com/office/drawing/2014/main" id="{B75E5DD5-8F62-504B-CFD2-1F7CA15DF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484784"/>
            <a:ext cx="1224136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2286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153400" cy="1107368"/>
          </a:xfrm>
        </p:spPr>
        <p:txBody>
          <a:bodyPr>
            <a:noAutofit/>
          </a:bodyPr>
          <a:lstStyle/>
          <a:p>
            <a:r>
              <a:rPr lang="fr-FR" sz="2400" b="1" dirty="0"/>
              <a:t>OPERATION 2 : </a:t>
            </a:r>
            <a:r>
              <a:rPr lang="fr-FR" sz="2400" b="1" dirty="0" smtClean="0"/>
              <a:t>LA SECURISATION </a:t>
            </a:r>
            <a:br>
              <a:rPr lang="fr-FR" sz="2400" b="1" dirty="0" smtClean="0"/>
            </a:br>
            <a:r>
              <a:rPr lang="fr-FR" sz="2400" b="1" dirty="0" smtClean="0"/>
              <a:t>DES ABORDS </a:t>
            </a:r>
            <a:r>
              <a:rPr lang="fr-FR" sz="2400" b="1" dirty="0"/>
              <a:t>DE L’ETABLISSEMENT</a:t>
            </a:r>
            <a:br>
              <a:rPr lang="fr-FR" sz="2400" b="1" dirty="0"/>
            </a:br>
            <a:r>
              <a:rPr lang="fr-FR" sz="2400" b="1" dirty="0"/>
              <a:t>Le diagnostic</a:t>
            </a:r>
            <a:endParaRPr lang="fr-FR" sz="2400" dirty="0"/>
          </a:p>
        </p:txBody>
      </p:sp>
      <p:pic>
        <p:nvPicPr>
          <p:cNvPr id="4" name="Espace réservé du contenu 3" descr="7- atelier diagnostic terr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9890" y="1410746"/>
            <a:ext cx="7498655" cy="4165919"/>
          </a:xfrm>
        </p:spPr>
      </p:pic>
      <p:sp>
        <p:nvSpPr>
          <p:cNvPr id="5" name="ZoneTexte 4"/>
          <p:cNvSpPr txBox="1"/>
          <p:nvPr/>
        </p:nvSpPr>
        <p:spPr>
          <a:xfrm>
            <a:off x="467544" y="5738193"/>
            <a:ext cx="7927939" cy="830997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Diagnostic des abords de l’établissement</a:t>
            </a:r>
          </a:p>
          <a:p>
            <a:r>
              <a:rPr lang="fr-FR" sz="2400" b="1" dirty="0"/>
              <a:t>Avec Juliette Frossard de la </a:t>
            </a:r>
            <a:r>
              <a:rPr lang="fr-FR" sz="2400" b="1" dirty="0" err="1"/>
              <a:t>Comcom</a:t>
            </a:r>
            <a:r>
              <a:rPr lang="fr-FR" sz="2400" b="1" dirty="0"/>
              <a:t> (mars 2023)</a:t>
            </a:r>
          </a:p>
        </p:txBody>
      </p:sp>
      <p:pic>
        <p:nvPicPr>
          <p:cNvPr id="6" name="Picture 4" descr="C:\Users\David\AppData\Local\Microsoft\Windows\Temporary Internet Files\Content.IE5\OII855GV\brain-gear-imag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3415" y="215888"/>
            <a:ext cx="1224136" cy="12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599" y="260647"/>
            <a:ext cx="7202761" cy="1235875"/>
          </a:xfrm>
        </p:spPr>
        <p:txBody>
          <a:bodyPr>
            <a:noAutofit/>
          </a:bodyPr>
          <a:lstStyle/>
          <a:p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OPERATION 2 :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LA SECURISATION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/>
            </a:r>
            <a:b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DES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ABORDS 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DE L’ETABLISSEMENT</a:t>
            </a:r>
            <a:b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Le livret de propositions d’aménagements</a:t>
            </a:r>
            <a:endParaRPr lang="fr-FR" sz="2400" dirty="0"/>
          </a:p>
        </p:txBody>
      </p:sp>
      <p:pic>
        <p:nvPicPr>
          <p:cNvPr id="4" name="Espace réservé du contenu 3" descr="8- présentation mair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76" y="1496523"/>
            <a:ext cx="6385580" cy="4883786"/>
          </a:xfrm>
        </p:spPr>
      </p:pic>
      <p:sp>
        <p:nvSpPr>
          <p:cNvPr id="5" name="ZoneTexte 4"/>
          <p:cNvSpPr txBox="1"/>
          <p:nvPr/>
        </p:nvSpPr>
        <p:spPr>
          <a:xfrm>
            <a:off x="1019306" y="6027003"/>
            <a:ext cx="6721046" cy="830997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Présentation </a:t>
            </a:r>
            <a:r>
              <a:rPr lang="fr-FR" sz="2400" b="1" dirty="0" smtClean="0"/>
              <a:t>du livret avec les propositions </a:t>
            </a:r>
          </a:p>
          <a:p>
            <a:r>
              <a:rPr lang="fr-FR" sz="2400" b="1" dirty="0" smtClean="0"/>
              <a:t>à </a:t>
            </a:r>
            <a:r>
              <a:rPr lang="fr-FR" sz="2400" b="1" dirty="0"/>
              <a:t>la </a:t>
            </a:r>
            <a:r>
              <a:rPr lang="fr-FR" sz="2400" b="1" dirty="0" smtClean="0"/>
              <a:t>mairie, </a:t>
            </a:r>
            <a:r>
              <a:rPr lang="fr-FR" sz="2400" b="1" dirty="0"/>
              <a:t>par les éco-délégués (juin 2023)</a:t>
            </a:r>
          </a:p>
        </p:txBody>
      </p:sp>
      <p:pic>
        <p:nvPicPr>
          <p:cNvPr id="6" name="Picture 4" descr="C:\Users\David\AppData\Local\Microsoft\Windows\Temporary Internet Files\Content.IE5\OII855GV\brain-gear-imag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60648"/>
            <a:ext cx="1224136" cy="12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45CB358-76C1-B2C3-8473-BE1EBAD81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15352"/>
            <a:ext cx="6347714" cy="1715048"/>
          </a:xfrm>
        </p:spPr>
        <p:txBody>
          <a:bodyPr>
            <a:normAutofit/>
          </a:bodyPr>
          <a:lstStyle/>
          <a:p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OPERATION 2 :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LA SECURISATION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/>
            </a:r>
            <a:b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</a:b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DES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ABORDS 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DE L’ETABLISSEMENT </a:t>
            </a:r>
            <a:b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</a:b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Création d’une piste cyclable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Espace réservé du contenu 4" descr="affiche projet quartier 0.jpg">
            <a:extLst>
              <a:ext uri="{FF2B5EF4-FFF2-40B4-BE49-F238E27FC236}">
                <a16:creationId xmlns="" xmlns:a16="http://schemas.microsoft.com/office/drawing/2014/main" id="{2800676D-A666-03A0-54D9-5DF079FD57B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3" y="1552098"/>
            <a:ext cx="3089076" cy="4157605"/>
          </a:xfrm>
        </p:spPr>
      </p:pic>
      <p:pic>
        <p:nvPicPr>
          <p:cNvPr id="7" name="Espace réservé du contenu 4" descr="affiche projet quartier 1.jpg">
            <a:extLst>
              <a:ext uri="{FF2B5EF4-FFF2-40B4-BE49-F238E27FC236}">
                <a16:creationId xmlns="" xmlns:a16="http://schemas.microsoft.com/office/drawing/2014/main" id="{1AA8B0EE-F36E-2AFD-19FE-DB8100843E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02311" y="1570166"/>
            <a:ext cx="3055003" cy="4187575"/>
          </a:xfr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C26616B0-903A-91E9-A14F-FEE23AB3EA09}"/>
              </a:ext>
            </a:extLst>
          </p:cNvPr>
          <p:cNvSpPr txBox="1"/>
          <p:nvPr/>
        </p:nvSpPr>
        <p:spPr>
          <a:xfrm>
            <a:off x="609600" y="6021288"/>
            <a:ext cx="8282879" cy="707886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Création d’une piste cyclable et piétonne devant la cité scolaire (printemps 2024)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2F77675F-959F-D595-22FC-77D4FA956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908" y="215352"/>
            <a:ext cx="1225402" cy="1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601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1DCFC4-FF53-4950-76CF-6875D66A00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8519" y="620688"/>
            <a:ext cx="7920879" cy="2808312"/>
          </a:xfrm>
        </p:spPr>
        <p:txBody>
          <a:bodyPr/>
          <a:lstStyle/>
          <a:p>
            <a:pPr algn="ctr"/>
            <a:r>
              <a:rPr lang="fr-FR" sz="3600" dirty="0"/>
              <a:t>3</a:t>
            </a:r>
            <a:r>
              <a:rPr lang="fr-FR" sz="3600" baseline="30000" dirty="0"/>
              <a:t>ème</a:t>
            </a:r>
            <a:r>
              <a:rPr lang="fr-FR" sz="3600" dirty="0"/>
              <a:t> OPERATION : </a:t>
            </a:r>
            <a:br>
              <a:rPr lang="fr-FR" sz="3600" dirty="0"/>
            </a:br>
            <a:r>
              <a:rPr lang="fr-FR" sz="3600" dirty="0"/>
              <a:t>   LA VELOLYCEE SAINT GIRONS - FOIX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0E8C7D94-476E-4B47-3A0F-2B759207E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595" y="3717032"/>
            <a:ext cx="5826719" cy="1430701"/>
          </a:xfrm>
        </p:spPr>
        <p:txBody>
          <a:bodyPr>
            <a:normAutofit/>
          </a:bodyPr>
          <a:lstStyle/>
          <a:p>
            <a:pPr algn="ctr"/>
            <a:r>
              <a:rPr lang="fr-FR" sz="2800" dirty="0"/>
              <a:t>Rencontre inter-établissement </a:t>
            </a:r>
            <a:r>
              <a:rPr lang="fr-FR" sz="2800" dirty="0" smtClean="0"/>
              <a:t>(dans </a:t>
            </a:r>
            <a:r>
              <a:rPr lang="fr-FR" sz="2800" dirty="0"/>
              <a:t>le cadre de Mai à </a:t>
            </a:r>
            <a:r>
              <a:rPr lang="fr-FR" sz="2800" dirty="0" smtClean="0"/>
              <a:t>Vélo)</a:t>
            </a:r>
            <a:endParaRPr lang="fr-FR" sz="2800" dirty="0"/>
          </a:p>
        </p:txBody>
      </p:sp>
      <p:pic>
        <p:nvPicPr>
          <p:cNvPr id="4" name="Image 3" descr="5- panneau voie verte.jpg">
            <a:extLst>
              <a:ext uri="{FF2B5EF4-FFF2-40B4-BE49-F238E27FC236}">
                <a16:creationId xmlns="" xmlns:a16="http://schemas.microsoft.com/office/drawing/2014/main" id="{E6B9109F-AD87-990E-4440-D8F91F43CE8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620688"/>
            <a:ext cx="1296144" cy="604867"/>
          </a:xfrm>
          <a:prstGeom prst="rect">
            <a:avLst/>
          </a:prstGeom>
        </p:spPr>
      </p:pic>
      <p:pic>
        <p:nvPicPr>
          <p:cNvPr id="5" name="Image 4" descr="5- panneau voie verte.jpg">
            <a:extLst>
              <a:ext uri="{FF2B5EF4-FFF2-40B4-BE49-F238E27FC236}">
                <a16:creationId xmlns="" xmlns:a16="http://schemas.microsoft.com/office/drawing/2014/main" id="{1C332E9A-C8D6-40D0-F708-CFDF07E1BA7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563888" y="1208787"/>
            <a:ext cx="1296144" cy="60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27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/>
              <a:t>OPERATION 3 : </a:t>
            </a:r>
            <a:r>
              <a:rPr lang="fr-FR" sz="3100" b="1" dirty="0"/>
              <a:t>LA VELOLYCEE Pourquoi ce nom ?</a:t>
            </a:r>
          </a:p>
        </p:txBody>
      </p:sp>
      <p:pic>
        <p:nvPicPr>
          <p:cNvPr id="4" name="Espace réservé du contenu 3" descr="1-vélo pourquo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2920" y="1786143"/>
            <a:ext cx="7551881" cy="4245721"/>
          </a:xfr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579476"/>
            <a:ext cx="2952328" cy="3423310"/>
          </a:xfrm>
          <a:prstGeom prst="rect">
            <a:avLst/>
          </a:prstGeom>
        </p:spPr>
      </p:pic>
      <p:pic>
        <p:nvPicPr>
          <p:cNvPr id="12" name="Picture 3" descr="C:\Users\David\AppData\Local\Microsoft\Windows\Temporary Internet Files\Content.IE5\T85AU4AJ\db8eb2k-b816406d-d68e-48f8-8b98-42316ecefd38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132856"/>
            <a:ext cx="989383" cy="937173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4716016" y="2708920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0070C0"/>
                </a:solidFill>
              </a:rPr>
              <a:t>LA VELODYSSEE</a:t>
            </a:r>
          </a:p>
        </p:txBody>
      </p:sp>
      <p:sp>
        <p:nvSpPr>
          <p:cNvPr id="16" name="Flèche droite 15"/>
          <p:cNvSpPr/>
          <p:nvPr/>
        </p:nvSpPr>
        <p:spPr>
          <a:xfrm rot="7406560">
            <a:off x="4957359" y="3108625"/>
            <a:ext cx="422609" cy="2880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droite 16"/>
          <p:cNvSpPr/>
          <p:nvPr/>
        </p:nvSpPr>
        <p:spPr>
          <a:xfrm rot="14767993">
            <a:off x="5985968" y="5712597"/>
            <a:ext cx="772274" cy="2880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5868144" y="623731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LA VELOLYCEE</a:t>
            </a:r>
          </a:p>
        </p:txBody>
      </p:sp>
      <p:pic>
        <p:nvPicPr>
          <p:cNvPr id="3" name="Image 2" descr="5- panneau voie verte.jpg">
            <a:extLst>
              <a:ext uri="{FF2B5EF4-FFF2-40B4-BE49-F238E27FC236}">
                <a16:creationId xmlns="" xmlns:a16="http://schemas.microsoft.com/office/drawing/2014/main" id="{E9068359-85CA-1409-0E1D-2C5C6C8E10EB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04801" y="905637"/>
            <a:ext cx="1296144" cy="604867"/>
          </a:xfrm>
          <a:prstGeom prst="rect">
            <a:avLst/>
          </a:prstGeom>
        </p:spPr>
      </p:pic>
      <p:pic>
        <p:nvPicPr>
          <p:cNvPr id="5" name="Image 4" descr="5- panneau voie verte.jpg">
            <a:extLst>
              <a:ext uri="{FF2B5EF4-FFF2-40B4-BE49-F238E27FC236}">
                <a16:creationId xmlns="" xmlns:a16="http://schemas.microsoft.com/office/drawing/2014/main" id="{79E40D14-79A0-1778-F2A7-8A2EA217D76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7804801" y="1510504"/>
            <a:ext cx="1296144" cy="6095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BEAF802-0B25-2079-A6C1-89F41A9C52F0}"/>
              </a:ext>
            </a:extLst>
          </p:cNvPr>
          <p:cNvSpPr txBox="1"/>
          <p:nvPr/>
        </p:nvSpPr>
        <p:spPr>
          <a:xfrm>
            <a:off x="455394" y="6123057"/>
            <a:ext cx="4949893" cy="707886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Clin d’œil à la </a:t>
            </a:r>
            <a:r>
              <a:rPr lang="fr-FR" sz="2000" b="1" dirty="0" err="1"/>
              <a:t>Vélodyssée</a:t>
            </a:r>
            <a:r>
              <a:rPr lang="fr-FR" sz="2000" b="1" dirty="0"/>
              <a:t>, la plus grande </a:t>
            </a:r>
            <a:r>
              <a:rPr lang="fr-FR" sz="2000" b="1" dirty="0" err="1"/>
              <a:t>Véloroute</a:t>
            </a:r>
            <a:r>
              <a:rPr lang="fr-FR" sz="2000" b="1" dirty="0"/>
              <a:t> de France 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609600"/>
            <a:ext cx="7425267" cy="1320800"/>
          </a:xfrm>
        </p:spPr>
        <p:txBody>
          <a:bodyPr>
            <a:normAutofit fontScale="90000"/>
          </a:bodyPr>
          <a:lstStyle/>
          <a:p>
            <a:r>
              <a:rPr lang="fr-FR" sz="2800" b="1" dirty="0"/>
              <a:t>OPERATION 3 :  LA VELOLYCEE ST GIRONS – FOIX</a:t>
            </a:r>
            <a:br>
              <a:rPr lang="fr-FR" sz="2800" b="1" dirty="0"/>
            </a:br>
            <a:r>
              <a:rPr lang="fr-FR" sz="2800" b="1" dirty="0"/>
              <a:t>Rencontre inter-établissement</a:t>
            </a:r>
            <a:endParaRPr lang="fr-FR" sz="2800" dirty="0"/>
          </a:p>
        </p:txBody>
      </p:sp>
      <p:pic>
        <p:nvPicPr>
          <p:cNvPr id="6" name="Picture 3" descr="F:\CPE 2022-2023 SAUVEGARDE\3-PROJET E3D\PROJET LA VELOLYCEE\IMAGES POWERPOINT VELOLYCEE\4- Carte Vélolycée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504" y="1886009"/>
            <a:ext cx="9064292" cy="3676195"/>
          </a:xfrm>
          <a:prstGeom prst="rect">
            <a:avLst/>
          </a:prstGeom>
          <a:noFill/>
        </p:spPr>
      </p:pic>
      <p:pic>
        <p:nvPicPr>
          <p:cNvPr id="7" name="Image 6" descr="5- panneau voie ver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88728"/>
            <a:ext cx="1296144" cy="604867"/>
          </a:xfrm>
          <a:prstGeom prst="rect">
            <a:avLst/>
          </a:prstGeom>
        </p:spPr>
      </p:pic>
      <p:pic>
        <p:nvPicPr>
          <p:cNvPr id="8" name="Image 7" descr="5- panneau voie ver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532772" y="1235002"/>
            <a:ext cx="1296144" cy="60959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5A814019-277A-83B5-79D1-37419CFB4969}"/>
              </a:ext>
            </a:extLst>
          </p:cNvPr>
          <p:cNvSpPr txBox="1"/>
          <p:nvPr/>
        </p:nvSpPr>
        <p:spPr>
          <a:xfrm>
            <a:off x="107504" y="5733256"/>
            <a:ext cx="8856984" cy="707886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Rencontre des élèves et personnels volontaires des lycées de St Girons et de Foix, à mi-chemin de la voie verte, au stade de la Bastide de </a:t>
            </a:r>
            <a:r>
              <a:rPr lang="fr-FR" sz="2000" b="1" dirty="0" err="1"/>
              <a:t>Sérou</a:t>
            </a:r>
            <a:endParaRPr lang="fr-FR" sz="2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8241" y="609600"/>
            <a:ext cx="7383230" cy="906092"/>
          </a:xfrm>
        </p:spPr>
        <p:txBody>
          <a:bodyPr>
            <a:normAutofit fontScale="90000"/>
          </a:bodyPr>
          <a:lstStyle/>
          <a:p>
            <a:r>
              <a:rPr lang="fr-FR" sz="2800" b="1" dirty="0"/>
              <a:t>OPERATION 3 :  LA VELOLYCEE ST GIRONS - FOIX</a:t>
            </a:r>
            <a:br>
              <a:rPr lang="fr-FR" sz="2800" b="1" dirty="0"/>
            </a:br>
            <a:r>
              <a:rPr lang="fr-FR" sz="2800" b="1" dirty="0"/>
              <a:t>Mai à Vélo</a:t>
            </a:r>
            <a:br>
              <a:rPr lang="fr-FR" sz="2800" b="1" dirty="0"/>
            </a:br>
            <a:endParaRPr lang="fr-FR" sz="2800" dirty="0"/>
          </a:p>
        </p:txBody>
      </p:sp>
      <p:pic>
        <p:nvPicPr>
          <p:cNvPr id="4" name="Espace réservé du contenu 3" descr="AFFICHE LOGO 2023 A AFFICH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29324"/>
            <a:ext cx="2952328" cy="4227594"/>
          </a:xfrm>
        </p:spPr>
      </p:pic>
      <p:pic>
        <p:nvPicPr>
          <p:cNvPr id="5" name="Image 4" descr="5- panneau voie ver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1471" y="307166"/>
            <a:ext cx="1296144" cy="604867"/>
          </a:xfrm>
          <a:prstGeom prst="rect">
            <a:avLst/>
          </a:prstGeom>
        </p:spPr>
      </p:pic>
      <p:pic>
        <p:nvPicPr>
          <p:cNvPr id="6" name="Image 5" descr="5- panneau voie ver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21471" y="947193"/>
            <a:ext cx="1296144" cy="60959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D61102D8-EBD7-E1BC-5A51-F8E88B15DF98}"/>
              </a:ext>
            </a:extLst>
          </p:cNvPr>
          <p:cNvSpPr txBox="1"/>
          <p:nvPr/>
        </p:nvSpPr>
        <p:spPr>
          <a:xfrm>
            <a:off x="609599" y="6063734"/>
            <a:ext cx="8082480" cy="369332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Inscription à MAI A VELO depuis 3 ans, pour rendre l’action plus visible</a:t>
            </a:r>
          </a:p>
        </p:txBody>
      </p:sp>
      <p:graphicFrame>
        <p:nvGraphicFramePr>
          <p:cNvPr id="7" name="Objet 6">
            <a:extLst>
              <a:ext uri="{FF2B5EF4-FFF2-40B4-BE49-F238E27FC236}">
                <a16:creationId xmlns="" xmlns:a16="http://schemas.microsoft.com/office/drawing/2014/main" id="{BC0073CB-D9A9-B4F6-BC54-F8C3EE3C4F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788919"/>
              </p:ext>
            </p:extLst>
          </p:nvPr>
        </p:nvGraphicFramePr>
        <p:xfrm>
          <a:off x="3032382" y="1786102"/>
          <a:ext cx="287337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Acrobat Document" r:id="rId5" imgW="6415686" imgH="9075043" progId="Acrobat.Document.DC">
                  <p:embed/>
                </p:oleObj>
              </mc:Choice>
              <mc:Fallback>
                <p:oleObj name="Acrobat Document" r:id="rId5" imgW="6415686" imgH="9075043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32382" y="1786102"/>
                        <a:ext cx="2873375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>
            <a:extLst>
              <a:ext uri="{FF2B5EF4-FFF2-40B4-BE49-F238E27FC236}">
                <a16:creationId xmlns="" xmlns:a16="http://schemas.microsoft.com/office/drawing/2014/main" id="{D9A574E2-3232-DC46-BB5B-B19572E00A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4406259"/>
              </p:ext>
            </p:extLst>
          </p:nvPr>
        </p:nvGraphicFramePr>
        <p:xfrm>
          <a:off x="5988349" y="1786102"/>
          <a:ext cx="3017411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Acrobat Document" r:id="rId7" imgW="6171987" imgH="7711220" progId="Acrobat.Document.DC">
                  <p:embed/>
                </p:oleObj>
              </mc:Choice>
              <mc:Fallback>
                <p:oleObj name="Acrobat Document" r:id="rId7" imgW="6171987" imgH="771122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88349" y="1786102"/>
                        <a:ext cx="3017411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4D85EF9-93F6-3F11-1851-17D0F1BE5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28600"/>
            <a:ext cx="7847784" cy="1040160"/>
          </a:xfrm>
        </p:spPr>
        <p:txBody>
          <a:bodyPr>
            <a:noAutofit/>
          </a:bodyPr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OPERATION 3 :  LA VELOLYCEE ST GIRONS – FOIX</a:t>
            </a:r>
            <a:b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</a:b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Les éco-délégués acteurs du projet</a:t>
            </a:r>
            <a:endParaRPr lang="fr-FR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Espace réservé du contenu 8">
            <a:extLst>
              <a:ext uri="{FF2B5EF4-FFF2-40B4-BE49-F238E27FC236}">
                <a16:creationId xmlns="" xmlns:a16="http://schemas.microsoft.com/office/drawing/2014/main" id="{14A242B0-8249-20D8-F602-796E39AF9C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55" y="1412775"/>
            <a:ext cx="6912768" cy="4580205"/>
          </a:xfrm>
        </p:spPr>
      </p:pic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0D2EE77E-AF69-17CB-F6A1-D7E446259317}"/>
              </a:ext>
            </a:extLst>
          </p:cNvPr>
          <p:cNvSpPr txBox="1"/>
          <p:nvPr/>
        </p:nvSpPr>
        <p:spPr>
          <a:xfrm>
            <a:off x="581112" y="5943838"/>
            <a:ext cx="7847784" cy="707886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Rencontre des éco-délégués des 4 lycées (Saint-Girons et Foix), durant l’année, pour préparer la rencontre à vélo, en mai</a:t>
            </a:r>
          </a:p>
        </p:txBody>
      </p:sp>
      <p:pic>
        <p:nvPicPr>
          <p:cNvPr id="11" name="Image 10" descr="5- panneau voie verte.jpg">
            <a:extLst>
              <a:ext uri="{FF2B5EF4-FFF2-40B4-BE49-F238E27FC236}">
                <a16:creationId xmlns="" xmlns:a16="http://schemas.microsoft.com/office/drawing/2014/main" id="{067DCB9A-6DC8-AFA9-5E22-5E67B77AB57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57362" y="995333"/>
            <a:ext cx="1296144" cy="604867"/>
          </a:xfrm>
          <a:prstGeom prst="rect">
            <a:avLst/>
          </a:prstGeom>
        </p:spPr>
      </p:pic>
      <p:pic>
        <p:nvPicPr>
          <p:cNvPr id="12" name="Image 11" descr="5- panneau voie verte.jpg">
            <a:extLst>
              <a:ext uri="{FF2B5EF4-FFF2-40B4-BE49-F238E27FC236}">
                <a16:creationId xmlns="" xmlns:a16="http://schemas.microsoft.com/office/drawing/2014/main" id="{01AD2DA4-0E65-68A9-BFAF-86C9EAFD0EA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682002" y="1600200"/>
            <a:ext cx="1296144" cy="60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2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/>
              <a:t>LE VELO : QUELS ENJEUX ?</a:t>
            </a:r>
          </a:p>
        </p:txBody>
      </p:sp>
      <p:pic>
        <p:nvPicPr>
          <p:cNvPr id="4" name="Espace réservé du contenu 3" descr="1-vélo pourquo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33" y="1196752"/>
            <a:ext cx="8937392" cy="5024665"/>
          </a:xfrm>
        </p:spPr>
      </p:pic>
      <p:pic>
        <p:nvPicPr>
          <p:cNvPr id="13" name="Picture 2" descr="C:\Users\David\AppData\Local\Microsoft\Windows\Temporary Internet Files\Content.IE5\VSGBX2XY\ekg-2069872__18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284984"/>
            <a:ext cx="1152128" cy="1049093"/>
          </a:xfrm>
          <a:prstGeom prst="rect">
            <a:avLst/>
          </a:prstGeom>
          <a:noFill/>
        </p:spPr>
      </p:pic>
      <p:pic>
        <p:nvPicPr>
          <p:cNvPr id="14" name="Picture 4" descr="C:\Users\David\AppData\Local\Microsoft\Windows\Temporary Internet Files\Content.IE5\VSGBX2XY\planet-2831514__18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996952"/>
            <a:ext cx="1752195" cy="1440160"/>
          </a:xfrm>
          <a:prstGeom prst="rect">
            <a:avLst/>
          </a:prstGeom>
          <a:noFill/>
        </p:spPr>
      </p:pic>
      <p:pic>
        <p:nvPicPr>
          <p:cNvPr id="15" name="Picture 3" descr="C:\Users\David\AppData\Local\Microsoft\Windows\Temporary Internet Files\Content.IE5\VSGBX2XY\money-305364_960_72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509120"/>
            <a:ext cx="880171" cy="1035496"/>
          </a:xfrm>
          <a:prstGeom prst="rect">
            <a:avLst/>
          </a:prstGeom>
          <a:noFill/>
        </p:spPr>
      </p:pic>
      <p:pic>
        <p:nvPicPr>
          <p:cNvPr id="16" name="Picture 7" descr="C:\Users\David\AppData\Local\Microsoft\Windows\Temporary Internet Files\Content.IE5\VSGBX2XY\Kids-High-Quality-PNG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508104" y="4797152"/>
            <a:ext cx="2184243" cy="1008112"/>
          </a:xfrm>
          <a:prstGeom prst="rect">
            <a:avLst/>
          </a:prstGeom>
          <a:noFill/>
        </p:spPr>
      </p:pic>
      <p:pic>
        <p:nvPicPr>
          <p:cNvPr id="17" name="Picture 4" descr="C:\Users\David\AppData\Local\Microsoft\Windows\Temporary Internet Files\Content.IE5\OII855GV\bird-1297147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1196752"/>
            <a:ext cx="1591756" cy="1512168"/>
          </a:xfrm>
          <a:prstGeom prst="rect">
            <a:avLst/>
          </a:prstGeom>
          <a:noFill/>
        </p:spPr>
      </p:pic>
      <p:pic>
        <p:nvPicPr>
          <p:cNvPr id="9" name="Image 8" descr="Roue développement durabl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82598" y="-18123"/>
            <a:ext cx="1152128" cy="1218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9D6B2D-48A7-0456-B339-77832F70D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0649"/>
            <a:ext cx="7850833" cy="936104"/>
          </a:xfrm>
        </p:spPr>
        <p:txBody>
          <a:bodyPr>
            <a:normAutofit fontScale="90000"/>
          </a:bodyPr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OPERATION 3 :  LA VELOLYCEE ST GIRONS – FOIX</a:t>
            </a:r>
            <a:b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</a:b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Les animations et les ateliers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Espace réservé du contenu 4">
            <a:extLst>
              <a:ext uri="{FF2B5EF4-FFF2-40B4-BE49-F238E27FC236}">
                <a16:creationId xmlns="" xmlns:a16="http://schemas.microsoft.com/office/drawing/2014/main" id="{A90145E0-9376-964C-E3BB-B1E7D1F8B5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433" y="1105241"/>
            <a:ext cx="4320480" cy="5770613"/>
          </a:xfrm>
        </p:spPr>
      </p:pic>
      <p:pic>
        <p:nvPicPr>
          <p:cNvPr id="6" name="Image 5" descr="5- panneau voie verte.jpg">
            <a:extLst>
              <a:ext uri="{FF2B5EF4-FFF2-40B4-BE49-F238E27FC236}">
                <a16:creationId xmlns="" xmlns:a16="http://schemas.microsoft.com/office/drawing/2014/main" id="{2A5E9B2A-D800-DF8C-92AD-207017D8873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89311" y="995333"/>
            <a:ext cx="1296144" cy="604867"/>
          </a:xfrm>
          <a:prstGeom prst="rect">
            <a:avLst/>
          </a:prstGeom>
        </p:spPr>
      </p:pic>
      <p:pic>
        <p:nvPicPr>
          <p:cNvPr id="3" name="Image 2" descr="5- panneau voie verte.jpg">
            <a:extLst>
              <a:ext uri="{FF2B5EF4-FFF2-40B4-BE49-F238E27FC236}">
                <a16:creationId xmlns="" xmlns:a16="http://schemas.microsoft.com/office/drawing/2014/main" id="{8ED7A08D-D852-42CE-D9AA-1D0240C0391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643612" y="1600200"/>
            <a:ext cx="1296144" cy="60959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3484CEAB-A3C0-45DA-AE87-A808935A2F37}"/>
              </a:ext>
            </a:extLst>
          </p:cNvPr>
          <p:cNvSpPr txBox="1"/>
          <p:nvPr/>
        </p:nvSpPr>
        <p:spPr>
          <a:xfrm>
            <a:off x="107504" y="2420888"/>
            <a:ext cx="3206907" cy="3416320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Animations d’ateliers par les éco-délégués, autour du développement durable :</a:t>
            </a: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Vélos-smoothies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Bingo développement durable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Questions pour un champion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Concert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Sound système à pédales</a:t>
            </a:r>
          </a:p>
          <a:p>
            <a:r>
              <a:rPr lang="fr-FR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08410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3B4C3E3-9C5B-801A-B57B-450695586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OPERATION 3 :  LA VELOLYCEE 2023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Espace réservé du contenu 3" descr="P.jpg">
            <a:extLst>
              <a:ext uri="{FF2B5EF4-FFF2-40B4-BE49-F238E27FC236}">
                <a16:creationId xmlns="" xmlns:a16="http://schemas.microsoft.com/office/drawing/2014/main" id="{74BE22D9-019E-568C-443B-73063F2115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0424" y="1042812"/>
            <a:ext cx="4408970" cy="5815188"/>
          </a:xfrm>
          <a:prstGeom prst="rect">
            <a:avLst/>
          </a:prstGeom>
        </p:spPr>
      </p:pic>
      <p:pic>
        <p:nvPicPr>
          <p:cNvPr id="5" name="Image 4" descr="5- panneau voie verte.jpg">
            <a:extLst>
              <a:ext uri="{FF2B5EF4-FFF2-40B4-BE49-F238E27FC236}">
                <a16:creationId xmlns="" xmlns:a16="http://schemas.microsoft.com/office/drawing/2014/main" id="{554A8684-63D8-6CA8-BEE9-FF4BDCABB8F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8344" y="425823"/>
            <a:ext cx="1296144" cy="6048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29C8AE33-2211-8327-3722-2A9D7325B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352" y="1011677"/>
            <a:ext cx="1298561" cy="60355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7C96A69-40DB-CC5D-3A92-0AD9E7F37268}"/>
              </a:ext>
            </a:extLst>
          </p:cNvPr>
          <p:cNvSpPr txBox="1"/>
          <p:nvPr/>
        </p:nvSpPr>
        <p:spPr>
          <a:xfrm>
            <a:off x="77454" y="2819199"/>
            <a:ext cx="3162920" cy="1938992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1</a:t>
            </a:r>
            <a:r>
              <a:rPr lang="fr-FR" sz="2400" b="1" baseline="30000" dirty="0"/>
              <a:t>ère</a:t>
            </a:r>
            <a:r>
              <a:rPr lang="fr-FR" sz="2400" b="1" dirty="0"/>
              <a:t> </a:t>
            </a:r>
            <a:r>
              <a:rPr lang="fr-FR" sz="2400" b="1" dirty="0" err="1"/>
              <a:t>Vélolycée</a:t>
            </a:r>
            <a:r>
              <a:rPr lang="fr-FR" sz="2400" b="1" dirty="0"/>
              <a:t> </a:t>
            </a:r>
          </a:p>
          <a:p>
            <a:r>
              <a:rPr lang="fr-FR" sz="2400" b="1" dirty="0"/>
              <a:t>à la Bastide de </a:t>
            </a:r>
            <a:r>
              <a:rPr lang="fr-FR" sz="2400" b="1" dirty="0" err="1"/>
              <a:t>Sérou</a:t>
            </a:r>
            <a:endParaRPr lang="fr-FR" sz="2400" b="1" dirty="0"/>
          </a:p>
          <a:p>
            <a:r>
              <a:rPr lang="fr-FR" sz="2400" b="1" dirty="0"/>
              <a:t>avec la présence d’M6 !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228EEDAB-5986-FC44-0122-C17BB5B2B3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452" y="3271353"/>
            <a:ext cx="4130913" cy="103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760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3C22566-2C3B-8315-50AF-55CC8AA14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OPERATION 3 :  LA VELOLYCEE 2024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Espace réservé du contenu 4">
            <a:extLst>
              <a:ext uri="{FF2B5EF4-FFF2-40B4-BE49-F238E27FC236}">
                <a16:creationId xmlns="" xmlns:a16="http://schemas.microsoft.com/office/drawing/2014/main" id="{FA8B55EE-1EE5-29A7-9EE0-22FC334242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33" y="1359740"/>
            <a:ext cx="8199287" cy="4426163"/>
          </a:xfrm>
        </p:spPr>
      </p:pic>
      <p:pic>
        <p:nvPicPr>
          <p:cNvPr id="6" name="Image 5" descr="5- panneau voie verte.jpg">
            <a:extLst>
              <a:ext uri="{FF2B5EF4-FFF2-40B4-BE49-F238E27FC236}">
                <a16:creationId xmlns="" xmlns:a16="http://schemas.microsoft.com/office/drawing/2014/main" id="{9BA11A7A-45F5-7EE4-E633-91834576217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232778"/>
            <a:ext cx="1296144" cy="60486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931B183B-C942-FE6D-2FF1-DDEEEBCC8A70}"/>
              </a:ext>
            </a:extLst>
          </p:cNvPr>
          <p:cNvSpPr txBox="1"/>
          <p:nvPr/>
        </p:nvSpPr>
        <p:spPr>
          <a:xfrm>
            <a:off x="35497" y="6080966"/>
            <a:ext cx="9108504" cy="400110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2</a:t>
            </a:r>
            <a:r>
              <a:rPr lang="fr-FR" sz="2000" b="1" baseline="30000" dirty="0"/>
              <a:t>ème</a:t>
            </a:r>
            <a:r>
              <a:rPr lang="fr-FR" sz="2000" b="1" dirty="0"/>
              <a:t> </a:t>
            </a:r>
            <a:r>
              <a:rPr lang="fr-FR" sz="2000" b="1" dirty="0" err="1"/>
              <a:t>Vélolycée</a:t>
            </a:r>
            <a:r>
              <a:rPr lang="fr-FR" sz="2000" b="1" dirty="0"/>
              <a:t> avec la flamme Olympique qui a circulé de mains en mains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5A55E5E5-E83C-1887-187C-855E5D5DA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3919" y="837645"/>
            <a:ext cx="1298561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014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7BE9744-5895-E9C5-6D40-70B590E9D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OPERATION 3 :  LA VELOLYCEE 2025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Espace réservé du contenu 4">
            <a:extLst>
              <a:ext uri="{FF2B5EF4-FFF2-40B4-BE49-F238E27FC236}">
                <a16:creationId xmlns="" xmlns:a16="http://schemas.microsoft.com/office/drawing/2014/main" id="{4C99286F-5B18-33A1-A12A-C43F4BBF10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8" y="1844824"/>
            <a:ext cx="9031991" cy="3486224"/>
          </a:xfrm>
        </p:spPr>
      </p:pic>
      <p:pic>
        <p:nvPicPr>
          <p:cNvPr id="6" name="Image 5" descr="5- panneau voie verte.jpg">
            <a:extLst>
              <a:ext uri="{FF2B5EF4-FFF2-40B4-BE49-F238E27FC236}">
                <a16:creationId xmlns="" xmlns:a16="http://schemas.microsoft.com/office/drawing/2014/main" id="{650A92E5-946E-72C2-3B0D-8E6C6AD789C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07011" y="495520"/>
            <a:ext cx="1296144" cy="60486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C06C951B-78A9-7A59-E217-2144F3C196F5}"/>
              </a:ext>
            </a:extLst>
          </p:cNvPr>
          <p:cNvSpPr txBox="1"/>
          <p:nvPr/>
        </p:nvSpPr>
        <p:spPr>
          <a:xfrm>
            <a:off x="94658" y="5661248"/>
            <a:ext cx="8954682" cy="430887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200" b="1" dirty="0"/>
              <a:t>3</a:t>
            </a:r>
            <a:r>
              <a:rPr lang="fr-FR" sz="2200" b="1" baseline="30000" dirty="0"/>
              <a:t>ème</a:t>
            </a:r>
            <a:r>
              <a:rPr lang="fr-FR" sz="2200" b="1" dirty="0"/>
              <a:t> </a:t>
            </a:r>
            <a:r>
              <a:rPr lang="fr-FR" sz="2200" b="1" dirty="0" err="1"/>
              <a:t>Vélolycée</a:t>
            </a:r>
            <a:r>
              <a:rPr lang="fr-FR" sz="2200" b="1" dirty="0"/>
              <a:t> avec le lycée Berges et le lycée Camel en plus !</a:t>
            </a:r>
          </a:p>
        </p:txBody>
      </p:sp>
      <p:pic>
        <p:nvPicPr>
          <p:cNvPr id="3" name="Image 2" descr="5- panneau voie verte.jpg">
            <a:extLst>
              <a:ext uri="{FF2B5EF4-FFF2-40B4-BE49-F238E27FC236}">
                <a16:creationId xmlns="" xmlns:a16="http://schemas.microsoft.com/office/drawing/2014/main" id="{560E0B0E-6714-402E-EFC5-EED2262CBC8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508805" y="1167806"/>
            <a:ext cx="1296144" cy="60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921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67B55F4-A635-A4A1-3028-0EF9492EC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VELOLYCEE 2026…</a:t>
            </a:r>
          </a:p>
        </p:txBody>
      </p:sp>
      <p:pic>
        <p:nvPicPr>
          <p:cNvPr id="5" name="Espace réservé du contenu 9" descr="O.jpg">
            <a:extLst>
              <a:ext uri="{FF2B5EF4-FFF2-40B4-BE49-F238E27FC236}">
                <a16:creationId xmlns="" xmlns:a16="http://schemas.microsoft.com/office/drawing/2014/main" id="{E0F691E7-495D-0B88-1B40-5EC4B7392C3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85497" y="1215274"/>
            <a:ext cx="3774532" cy="4978400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="" xmlns:a16="http://schemas.microsoft.com/office/drawing/2014/main" id="{A832CB40-4D2C-07FC-6F88-870933E306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567" y="1228673"/>
            <a:ext cx="3824842" cy="4990897"/>
          </a:xfr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6CBE1ECC-12B9-8F5A-FDF3-4A0FC962B5FF}"/>
              </a:ext>
            </a:extLst>
          </p:cNvPr>
          <p:cNvSpPr txBox="1"/>
          <p:nvPr/>
        </p:nvSpPr>
        <p:spPr>
          <a:xfrm>
            <a:off x="764580" y="6193674"/>
            <a:ext cx="7784952" cy="584775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ON REMET CA !</a:t>
            </a:r>
          </a:p>
        </p:txBody>
      </p:sp>
    </p:spTree>
    <p:extLst>
      <p:ext uri="{BB962C8B-B14F-4D97-AF65-F5344CB8AC3E}">
        <p14:creationId xmlns:p14="http://schemas.microsoft.com/office/powerpoint/2010/main" val="2180247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6FACC8BD-19A6-1DF2-EAA8-32054A3E2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196FAE0-99CA-3B2E-E9EA-0BA47BD98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/>
              <a:t>LE VELO : QUELS ENJEUX ?</a:t>
            </a:r>
          </a:p>
        </p:txBody>
      </p:sp>
      <p:pic>
        <p:nvPicPr>
          <p:cNvPr id="4" name="Espace réservé du contenu 3" descr="1-vélo pourquoi.jpg">
            <a:extLst>
              <a:ext uri="{FF2B5EF4-FFF2-40B4-BE49-F238E27FC236}">
                <a16:creationId xmlns="" xmlns:a16="http://schemas.microsoft.com/office/drawing/2014/main" id="{2497FE01-2F73-78D9-039C-4418C44CF6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33" y="1196752"/>
            <a:ext cx="8937392" cy="5024665"/>
          </a:xfrm>
        </p:spPr>
      </p:pic>
      <p:pic>
        <p:nvPicPr>
          <p:cNvPr id="9" name="Image 8" descr="Roue développement durable.jpg">
            <a:extLst>
              <a:ext uri="{FF2B5EF4-FFF2-40B4-BE49-F238E27FC236}">
                <a16:creationId xmlns="" xmlns:a16="http://schemas.microsoft.com/office/drawing/2014/main" id="{5B5AACCF-CB44-75C1-A05E-D879ACE8D84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2598" y="-18123"/>
            <a:ext cx="1152128" cy="1218269"/>
          </a:xfrm>
          <a:prstGeom prst="rect">
            <a:avLst/>
          </a:prstGeom>
        </p:spPr>
      </p:pic>
      <p:pic>
        <p:nvPicPr>
          <p:cNvPr id="5" name="Image 4" descr="ODD 3 santé et bien-être.jpg">
            <a:extLst>
              <a:ext uri="{FF2B5EF4-FFF2-40B4-BE49-F238E27FC236}">
                <a16:creationId xmlns="" xmlns:a16="http://schemas.microsoft.com/office/drawing/2014/main" id="{2BDFA507-C1E9-6D18-437B-09ED664E8E8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8459" y="2524753"/>
            <a:ext cx="705469" cy="648072"/>
          </a:xfrm>
          <a:prstGeom prst="rect">
            <a:avLst/>
          </a:prstGeom>
        </p:spPr>
      </p:pic>
      <p:pic>
        <p:nvPicPr>
          <p:cNvPr id="6" name="Image 5" descr="ODD 4 éducation de qualité.jpg">
            <a:extLst>
              <a:ext uri="{FF2B5EF4-FFF2-40B4-BE49-F238E27FC236}">
                <a16:creationId xmlns="" xmlns:a16="http://schemas.microsoft.com/office/drawing/2014/main" id="{2ED3DE9D-4DA3-9662-0C88-50BC0B806C2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96345" y="3172825"/>
            <a:ext cx="720080" cy="742535"/>
          </a:xfrm>
          <a:prstGeom prst="rect">
            <a:avLst/>
          </a:prstGeom>
        </p:spPr>
      </p:pic>
      <p:pic>
        <p:nvPicPr>
          <p:cNvPr id="7" name="Image 6" descr="ODD 7 énergie propre et d'un cout abordable.jpg">
            <a:extLst>
              <a:ext uri="{FF2B5EF4-FFF2-40B4-BE49-F238E27FC236}">
                <a16:creationId xmlns="" xmlns:a16="http://schemas.microsoft.com/office/drawing/2014/main" id="{1634131D-2FAF-CC0A-08F0-93F681B0887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92389" y="3915360"/>
            <a:ext cx="648072" cy="648072"/>
          </a:xfrm>
          <a:prstGeom prst="rect">
            <a:avLst/>
          </a:prstGeom>
        </p:spPr>
      </p:pic>
      <p:pic>
        <p:nvPicPr>
          <p:cNvPr id="8" name="Image 7" descr="ODD 11 villes et communautés durables.jpg">
            <a:extLst>
              <a:ext uri="{FF2B5EF4-FFF2-40B4-BE49-F238E27FC236}">
                <a16:creationId xmlns="" xmlns:a16="http://schemas.microsoft.com/office/drawing/2014/main" id="{911F7FC9-C161-6F91-86A5-1CADFE5F6995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89822" y="4587893"/>
            <a:ext cx="720080" cy="713315"/>
          </a:xfrm>
          <a:prstGeom prst="rect">
            <a:avLst/>
          </a:prstGeom>
        </p:spPr>
      </p:pic>
      <p:pic>
        <p:nvPicPr>
          <p:cNvPr id="10" name="Image 9" descr="ODD 12 consommation et production durables.jpg">
            <a:extLst>
              <a:ext uri="{FF2B5EF4-FFF2-40B4-BE49-F238E27FC236}">
                <a16:creationId xmlns="" xmlns:a16="http://schemas.microsoft.com/office/drawing/2014/main" id="{2E7B9331-1654-0C3F-128C-2F7FB06AE97B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4048" y="5301208"/>
            <a:ext cx="792088" cy="70733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F10D553D-F19D-E6D9-E64D-B14B97B77E0A}"/>
              </a:ext>
            </a:extLst>
          </p:cNvPr>
          <p:cNvSpPr txBox="1"/>
          <p:nvPr/>
        </p:nvSpPr>
        <p:spPr>
          <a:xfrm>
            <a:off x="971600" y="6381328"/>
            <a:ext cx="7776864" cy="369332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Liens avec les </a:t>
            </a:r>
            <a:r>
              <a:rPr lang="fr-FR" b="1" dirty="0" smtClean="0"/>
              <a:t>ODD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69916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86536" cy="990600"/>
          </a:xfrm>
        </p:spPr>
        <p:txBody>
          <a:bodyPr>
            <a:normAutofit/>
          </a:bodyPr>
          <a:lstStyle/>
          <a:p>
            <a:r>
              <a:rPr lang="fr-FR" sz="3200" b="1" dirty="0"/>
              <a:t>QUELS FREINS, QUELS BESOINS IDENTIFIES ?</a:t>
            </a:r>
          </a:p>
        </p:txBody>
      </p:sp>
      <p:pic>
        <p:nvPicPr>
          <p:cNvPr id="4" name="Espace réservé du contenu 3" descr="1-vélo pourquo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0958" y="1193899"/>
            <a:ext cx="8141482" cy="4577199"/>
          </a:xfr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03848" y="1484784"/>
            <a:ext cx="5004041" cy="353847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699792" y="4941169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 </a:t>
            </a:r>
            <a:r>
              <a:rPr lang="fr-FR" sz="3200" b="1" dirty="0"/>
              <a:t>QUESTIONNAIRE-DIAGNOSTIC</a:t>
            </a:r>
          </a:p>
        </p:txBody>
      </p:sp>
      <p:pic>
        <p:nvPicPr>
          <p:cNvPr id="3" name="Image 2" descr="Roue développement durable.jpg">
            <a:extLst>
              <a:ext uri="{FF2B5EF4-FFF2-40B4-BE49-F238E27FC236}">
                <a16:creationId xmlns="" xmlns:a16="http://schemas.microsoft.com/office/drawing/2014/main" id="{4DEBB727-2DFB-1CEF-2237-4F4F41FB6FB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747054"/>
            <a:ext cx="1152128" cy="121826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BC6E2ABA-4171-7B40-815E-DA328C3C812C}"/>
              </a:ext>
            </a:extLst>
          </p:cNvPr>
          <p:cNvSpPr txBox="1"/>
          <p:nvPr/>
        </p:nvSpPr>
        <p:spPr>
          <a:xfrm>
            <a:off x="278731" y="6236374"/>
            <a:ext cx="8750205" cy="338554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1600" b="1" dirty="0"/>
              <a:t>L’identification d’un réel besoin de sécurité a conduit à la mise en place de 3 opérations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95536" y="1522718"/>
            <a:ext cx="8568952" cy="13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9475"/>
            <a:endParaRPr lang="fr-FR" sz="1600" b="1" dirty="0"/>
          </a:p>
          <a:p>
            <a:pPr marL="2149475"/>
            <a:r>
              <a:rPr lang="fr-FR" sz="1600" b="1" dirty="0"/>
              <a:t>OPERATION 1 : </a:t>
            </a:r>
          </a:p>
          <a:p>
            <a:pPr marL="2149475"/>
            <a:r>
              <a:rPr lang="fr-FR" sz="1600" b="1" dirty="0"/>
              <a:t>LES SEANCES DE SECURITE ROUTIERE</a:t>
            </a:r>
          </a:p>
          <a:p>
            <a:pPr marL="2686050"/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95536" y="3113953"/>
            <a:ext cx="8568952" cy="15457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9475"/>
            <a:r>
              <a:rPr lang="fr-FR" b="1" dirty="0"/>
              <a:t>OPERATION 2 : </a:t>
            </a:r>
          </a:p>
          <a:p>
            <a:pPr marL="2149475"/>
            <a:r>
              <a:rPr lang="fr-FR" b="1" dirty="0" smtClean="0"/>
              <a:t>LA SECURISATION DES </a:t>
            </a:r>
            <a:r>
              <a:rPr lang="fr-FR" b="1" dirty="0"/>
              <a:t>ABORDS DE l’ETABLISSEMENT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69227" y="4941168"/>
            <a:ext cx="856895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63750"/>
            <a:r>
              <a:rPr lang="fr-FR" b="1" dirty="0"/>
              <a:t> </a:t>
            </a:r>
          </a:p>
          <a:p>
            <a:pPr marL="2063750"/>
            <a:r>
              <a:rPr lang="fr-FR" b="1" dirty="0"/>
              <a:t>OPERATION 3 : </a:t>
            </a:r>
          </a:p>
          <a:p>
            <a:pPr marL="2063750"/>
            <a:r>
              <a:rPr lang="fr-FR" b="1" dirty="0"/>
              <a:t>LA VELOLYCEE ST GIRONS – FOIX </a:t>
            </a:r>
          </a:p>
          <a:p>
            <a:pPr marL="2063750"/>
            <a:r>
              <a:rPr lang="fr-FR" b="1" dirty="0" smtClean="0"/>
              <a:t>(dans le cadre de Mai à vélo) </a:t>
            </a:r>
            <a:endParaRPr lang="fr-FR" b="1" dirty="0"/>
          </a:p>
          <a:p>
            <a:pPr marL="2063750"/>
            <a:endParaRPr lang="fr-FR" dirty="0"/>
          </a:p>
        </p:txBody>
      </p:sp>
      <p:pic>
        <p:nvPicPr>
          <p:cNvPr id="5" name="Espace réservé du contenu 3" descr="image fre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55576" y="1558114"/>
            <a:ext cx="1296144" cy="1296144"/>
          </a:xfrm>
          <a:prstGeom prst="rect">
            <a:avLst/>
          </a:prstGeom>
        </p:spPr>
      </p:pic>
      <p:pic>
        <p:nvPicPr>
          <p:cNvPr id="14" name="Image 13" descr="5- panneau voie ver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5301208"/>
            <a:ext cx="1296144" cy="604867"/>
          </a:xfrm>
          <a:prstGeom prst="rect">
            <a:avLst/>
          </a:prstGeom>
        </p:spPr>
      </p:pic>
      <p:pic>
        <p:nvPicPr>
          <p:cNvPr id="15" name="Image 14" descr="5- panneau voie ver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877272"/>
            <a:ext cx="1296144" cy="609599"/>
          </a:xfrm>
          <a:prstGeom prst="rect">
            <a:avLst/>
          </a:prstGeom>
        </p:spPr>
      </p:pic>
      <p:pic>
        <p:nvPicPr>
          <p:cNvPr id="12" name="Picture 4" descr="C:\Users\David\AppData\Local\Microsoft\Windows\Temporary Internet Files\Content.IE5\OII855GV\brain-gear-imag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1580" y="3278280"/>
            <a:ext cx="1224136" cy="1224136"/>
          </a:xfrm>
          <a:prstGeom prst="rect">
            <a:avLst/>
          </a:prstGeom>
          <a:noFill/>
        </p:spPr>
      </p:pic>
      <p:pic>
        <p:nvPicPr>
          <p:cNvPr id="17" name="Image 16" descr="Roue développement durabl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52320" y="188640"/>
            <a:ext cx="1152128" cy="121826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3577EEB0-C4FE-057F-3931-ABC3CAF76569}"/>
              </a:ext>
            </a:extLst>
          </p:cNvPr>
          <p:cNvSpPr txBox="1"/>
          <p:nvPr/>
        </p:nvSpPr>
        <p:spPr>
          <a:xfrm>
            <a:off x="539552" y="404664"/>
            <a:ext cx="633670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 OPERATIONS MISES EN PLACE</a:t>
            </a:r>
          </a:p>
        </p:txBody>
      </p:sp>
    </p:spTree>
    <p:extLst>
      <p:ext uri="{BB962C8B-B14F-4D97-AF65-F5344CB8AC3E}">
        <p14:creationId xmlns:p14="http://schemas.microsoft.com/office/powerpoint/2010/main" val="402505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3C33A5D-9241-2808-D1CB-516FCDDD28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1</a:t>
            </a:r>
            <a:r>
              <a:rPr lang="fr-FR" baseline="30000" dirty="0"/>
              <a:t>ère</a:t>
            </a:r>
            <a:r>
              <a:rPr lang="fr-FR" dirty="0"/>
              <a:t> OPERATION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E9BFC9EE-9960-7FEA-C5ED-7F75AB6F34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Les séances de sécurité routière</a:t>
            </a:r>
          </a:p>
        </p:txBody>
      </p:sp>
      <p:pic>
        <p:nvPicPr>
          <p:cNvPr id="4" name="Espace réservé du contenu 3" descr="image freins.jpg">
            <a:extLst>
              <a:ext uri="{FF2B5EF4-FFF2-40B4-BE49-F238E27FC236}">
                <a16:creationId xmlns="" xmlns:a16="http://schemas.microsoft.com/office/drawing/2014/main" id="{A4B27ED6-3E16-F5F8-B7B0-DCFFCF2400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635896" y="1412776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52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BA71BD4-01EC-DEED-8D38-555539B1A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OPERATION 1 : SECURITE ROUTIERE</a:t>
            </a:r>
            <a:b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</a:b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w Cen MT"/>
                <a:ea typeface="+mj-ea"/>
                <a:cs typeface="+mj-cs"/>
              </a:rPr>
              <a:t>Les ateliers pratiques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9C947796-8878-5615-F25E-BE82E7BE83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5985712" cy="4422777"/>
          </a:xfrm>
        </p:spPr>
      </p:pic>
      <p:pic>
        <p:nvPicPr>
          <p:cNvPr id="4" name="Espace réservé du contenu 3" descr="image freins.jpg">
            <a:extLst>
              <a:ext uri="{FF2B5EF4-FFF2-40B4-BE49-F238E27FC236}">
                <a16:creationId xmlns="" xmlns:a16="http://schemas.microsoft.com/office/drawing/2014/main" id="{753A065B-E55D-289B-7212-B5300550E87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452320" y="260648"/>
            <a:ext cx="1296144" cy="129614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08DE0C85-64E3-F5E3-9394-5CD76F0372FA}"/>
              </a:ext>
            </a:extLst>
          </p:cNvPr>
          <p:cNvSpPr txBox="1"/>
          <p:nvPr/>
        </p:nvSpPr>
        <p:spPr>
          <a:xfrm>
            <a:off x="971600" y="6093296"/>
            <a:ext cx="7056784" cy="646331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Sensibilisation de toutes les classes de secondes, au partage de la route, avec l’Ecole de Vélo Odyssée Sud</a:t>
            </a:r>
          </a:p>
        </p:txBody>
      </p:sp>
    </p:spTree>
    <p:extLst>
      <p:ext uri="{BB962C8B-B14F-4D97-AF65-F5344CB8AC3E}">
        <p14:creationId xmlns:p14="http://schemas.microsoft.com/office/powerpoint/2010/main" val="2222346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128791" cy="1669752"/>
          </a:xfrm>
        </p:spPr>
        <p:txBody>
          <a:bodyPr>
            <a:noAutofit/>
          </a:bodyPr>
          <a:lstStyle/>
          <a:p>
            <a:r>
              <a:rPr lang="fr-FR" sz="3200" b="1" dirty="0"/>
              <a:t>OPERATION 1: SECURITE ROUTIERE</a:t>
            </a:r>
            <a:br>
              <a:rPr lang="fr-FR" sz="3200" b="1" dirty="0"/>
            </a:br>
            <a:r>
              <a:rPr lang="fr-FR" sz="3200" b="1" dirty="0"/>
              <a:t>Les ateliers réparation</a:t>
            </a:r>
            <a:endParaRPr lang="fr-FR" sz="3200" dirty="0"/>
          </a:p>
        </p:txBody>
      </p:sp>
      <p:pic>
        <p:nvPicPr>
          <p:cNvPr id="4" name="Espace réservé du contenu 3" descr="9- atelier répa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268760"/>
            <a:ext cx="4236056" cy="5589240"/>
          </a:xfrm>
        </p:spPr>
      </p:pic>
      <p:sp>
        <p:nvSpPr>
          <p:cNvPr id="5" name="ZoneTexte 4"/>
          <p:cNvSpPr txBox="1"/>
          <p:nvPr/>
        </p:nvSpPr>
        <p:spPr>
          <a:xfrm>
            <a:off x="0" y="3212976"/>
            <a:ext cx="2483768" cy="2246769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800" b="1" dirty="0"/>
              <a:t>Ateliers  réparation avec l’association </a:t>
            </a:r>
            <a:r>
              <a:rPr lang="fr-FR" sz="2800" b="1" dirty="0" err="1"/>
              <a:t>Cyclovallées</a:t>
            </a:r>
            <a:endParaRPr lang="fr-FR" sz="2800" b="1" dirty="0"/>
          </a:p>
        </p:txBody>
      </p:sp>
      <p:pic>
        <p:nvPicPr>
          <p:cNvPr id="6" name="Espace réservé du contenu 3" descr="image fre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524328" y="260648"/>
            <a:ext cx="1296144" cy="12961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200" b="1" dirty="0"/>
              <a:t>OPERATION 1 : SECURITE ROUTIERE</a:t>
            </a:r>
            <a:br>
              <a:rPr lang="fr-FR" sz="3200" b="1" dirty="0"/>
            </a:br>
            <a:r>
              <a:rPr lang="fr-FR" sz="3200" b="1" dirty="0"/>
              <a:t>Campagne d’affichage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pic>
        <p:nvPicPr>
          <p:cNvPr id="4" name="Espace réservé du contenu 3" descr="image fre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452320" y="260648"/>
            <a:ext cx="1296144" cy="1296144"/>
          </a:xfrm>
          <a:prstGeom prst="rect">
            <a:avLst/>
          </a:prstGeom>
        </p:spPr>
      </p:pic>
      <p:pic>
        <p:nvPicPr>
          <p:cNvPr id="5" name="Image 4" descr="Equipements obligatoi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541931"/>
            <a:ext cx="6417760" cy="46356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8E1AF945-8AE2-3C9C-C509-92BFD269C29E}"/>
              </a:ext>
            </a:extLst>
          </p:cNvPr>
          <p:cNvSpPr txBox="1"/>
          <p:nvPr/>
        </p:nvSpPr>
        <p:spPr>
          <a:xfrm>
            <a:off x="539552" y="6217506"/>
            <a:ext cx="8208912" cy="400110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Les équipements obligatoires et conseillés, en vélo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8954</TotalTime>
  <Words>482</Words>
  <Application>Microsoft Office PowerPoint</Application>
  <PresentationFormat>Affichage à l'écran (4:3)</PresentationFormat>
  <Paragraphs>78</Paragraphs>
  <Slides>24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6" baseType="lpstr">
      <vt:lpstr>Facette</vt:lpstr>
      <vt:lpstr>Acrobat Document</vt:lpstr>
      <vt:lpstr>PROJET   LA VELOLYCEE</vt:lpstr>
      <vt:lpstr>LE VELO : QUELS ENJEUX ?</vt:lpstr>
      <vt:lpstr>LE VELO : QUELS ENJEUX ?</vt:lpstr>
      <vt:lpstr>QUELS FREINS, QUELS BESOINS IDENTIFIES ?</vt:lpstr>
      <vt:lpstr>Présentation PowerPoint</vt:lpstr>
      <vt:lpstr>1ère OPERATION</vt:lpstr>
      <vt:lpstr>OPERATION 1 : SECURITE ROUTIERE Les ateliers pratiques</vt:lpstr>
      <vt:lpstr>OPERATION 1: SECURITE ROUTIERE Les ateliers réparation</vt:lpstr>
      <vt:lpstr>OPERATION 1 : SECURITE ROUTIERE Campagne d’affichage</vt:lpstr>
      <vt:lpstr>OPERATION 1 : SECURITE ROUTIERE Le forum sécurité routière</vt:lpstr>
      <vt:lpstr>2ème OPERATION</vt:lpstr>
      <vt:lpstr>OPERATION 2 : LA SECURISATION  DES ABORDS DE L’ETABLISSEMENT Le diagnostic</vt:lpstr>
      <vt:lpstr>OPERATION 2 : LA SECURISATION  DES ABORDS DE L’ETABLISSEMENT Le livret de propositions d’aménagements</vt:lpstr>
      <vt:lpstr>OPERATION 2 : LA SECURISATION  DES ABORDS DE L’ETABLISSEMENT  Création d’une piste cyclable</vt:lpstr>
      <vt:lpstr>3ème OPERATION :     LA VELOLYCEE SAINT GIRONS - FOIX</vt:lpstr>
      <vt:lpstr>OPERATION 3 : LA VELOLYCEE Pourquoi ce nom ?</vt:lpstr>
      <vt:lpstr>OPERATION 3 :  LA VELOLYCEE ST GIRONS – FOIX Rencontre inter-établissement</vt:lpstr>
      <vt:lpstr>OPERATION 3 :  LA VELOLYCEE ST GIRONS - FOIX Mai à Vélo </vt:lpstr>
      <vt:lpstr>OPERATION 3 :  LA VELOLYCEE ST GIRONS – FOIX Les éco-délégués acteurs du projet</vt:lpstr>
      <vt:lpstr>OPERATION 3 :  LA VELOLYCEE ST GIRONS – FOIX Les animations et les ateliers</vt:lpstr>
      <vt:lpstr>OPERATION 3 :  LA VELOLYCEE 2023</vt:lpstr>
      <vt:lpstr>OPERATION 3 :  LA VELOLYCEE 2024</vt:lpstr>
      <vt:lpstr>OPERATION 3 :  LA VELOLYCEE 2025</vt:lpstr>
      <vt:lpstr>LA VELOLYCEE 2026…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 VELOLYCEE</dc:title>
  <dc:creator>David</dc:creator>
  <cp:lastModifiedBy>cpe</cp:lastModifiedBy>
  <cp:revision>457</cp:revision>
  <cp:lastPrinted>2024-05-17T07:51:46Z</cp:lastPrinted>
  <dcterms:created xsi:type="dcterms:W3CDTF">2023-01-15T08:34:00Z</dcterms:created>
  <dcterms:modified xsi:type="dcterms:W3CDTF">2026-03-16T10:34:30Z</dcterms:modified>
</cp:coreProperties>
</file>